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23"/>
  </p:notesMasterIdLst>
  <p:sldIdLst>
    <p:sldId id="277" r:id="rId2"/>
    <p:sldId id="257" r:id="rId3"/>
    <p:sldId id="266" r:id="rId4"/>
    <p:sldId id="267" r:id="rId5"/>
    <p:sldId id="268" r:id="rId6"/>
    <p:sldId id="264" r:id="rId7"/>
    <p:sldId id="270" r:id="rId8"/>
    <p:sldId id="265" r:id="rId9"/>
    <p:sldId id="258" r:id="rId10"/>
    <p:sldId id="272" r:id="rId11"/>
    <p:sldId id="274" r:id="rId12"/>
    <p:sldId id="276" r:id="rId13"/>
    <p:sldId id="259" r:id="rId14"/>
    <p:sldId id="275" r:id="rId15"/>
    <p:sldId id="273" r:id="rId16"/>
    <p:sldId id="271" r:id="rId17"/>
    <p:sldId id="260" r:id="rId18"/>
    <p:sldId id="261" r:id="rId19"/>
    <p:sldId id="263" r:id="rId20"/>
    <p:sldId id="269" r:id="rId21"/>
    <p:sldId id="262"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81625"/>
  </p:normalViewPr>
  <p:slideViewPr>
    <p:cSldViewPr snapToGrid="0" snapToObjects="1">
      <p:cViewPr varScale="1">
        <p:scale>
          <a:sx n="101" d="100"/>
          <a:sy n="101" d="100"/>
        </p:scale>
        <p:origin x="1216" y="192"/>
      </p:cViewPr>
      <p:guideLst>
        <p:guide orient="horz" pos="2160"/>
        <p:guide pos="3840"/>
        <p:guide pos="5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DFDD72-3DC1-6247-B8C5-B893398A649D}" type="datetimeFigureOut">
              <a:rPr lang="de-DE" smtClean="0"/>
              <a:t>23.05.18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8567C3-D5B4-FE49-9484-A7F7F3150094}" type="slidenum">
              <a:rPr lang="de-DE" smtClean="0"/>
              <a:t>‹Nr.›</a:t>
            </a:fld>
            <a:endParaRPr lang="de-DE"/>
          </a:p>
        </p:txBody>
      </p:sp>
    </p:spTree>
    <p:extLst>
      <p:ext uri="{BB962C8B-B14F-4D97-AF65-F5344CB8AC3E}">
        <p14:creationId xmlns:p14="http://schemas.microsoft.com/office/powerpoint/2010/main" val="1663880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Disruptive</a:t>
            </a:r>
            <a:r>
              <a:rPr lang="de-DE" dirty="0"/>
              <a:t> Technologie</a:t>
            </a:r>
          </a:p>
          <a:p>
            <a:pPr marL="171450" indent="-171450">
              <a:buFont typeface="Arial" panose="020B0604020202020204" pitchFamily="34" charset="0"/>
              <a:buChar char="•"/>
            </a:pPr>
            <a:r>
              <a:rPr lang="de-DE" dirty="0"/>
              <a:t>Hype?</a:t>
            </a:r>
          </a:p>
          <a:p>
            <a:pPr marL="171450" indent="-171450">
              <a:buFont typeface="Arial" panose="020B0604020202020204" pitchFamily="34" charset="0"/>
              <a:buChar char="•"/>
            </a:pPr>
            <a:r>
              <a:rPr lang="de-DE" dirty="0"/>
              <a:t>Dezentralisierung (Web 3.0)</a:t>
            </a:r>
          </a:p>
          <a:p>
            <a:pPr marL="171450" indent="-171450">
              <a:buFont typeface="Arial" panose="020B0604020202020204" pitchFamily="34" charset="0"/>
              <a:buChar char="•"/>
            </a:pPr>
            <a:r>
              <a:rPr lang="de-DE" dirty="0"/>
              <a:t>Status Quo</a:t>
            </a:r>
          </a:p>
          <a:p>
            <a:pPr marL="171450" indent="-171450">
              <a:buFont typeface="Arial" panose="020B0604020202020204" pitchFamily="34" charset="0"/>
              <a:buChar char="•"/>
            </a:pPr>
            <a:r>
              <a:rPr lang="de-DE" dirty="0"/>
              <a:t>Energiewirtschaft</a:t>
            </a:r>
          </a:p>
        </p:txBody>
      </p:sp>
      <p:sp>
        <p:nvSpPr>
          <p:cNvPr id="4" name="Foliennummernplatzhalter 3"/>
          <p:cNvSpPr>
            <a:spLocks noGrp="1"/>
          </p:cNvSpPr>
          <p:nvPr>
            <p:ph type="sldNum" sz="quarter" idx="10"/>
          </p:nvPr>
        </p:nvSpPr>
        <p:spPr/>
        <p:txBody>
          <a:bodyPr/>
          <a:lstStyle/>
          <a:p>
            <a:fld id="{F88567C3-D5B4-FE49-9484-A7F7F3150094}" type="slidenum">
              <a:rPr lang="de-DE" smtClean="0"/>
              <a:t>3</a:t>
            </a:fld>
            <a:endParaRPr lang="de-DE"/>
          </a:p>
        </p:txBody>
      </p:sp>
    </p:spTree>
    <p:extLst>
      <p:ext uri="{BB962C8B-B14F-4D97-AF65-F5344CB8AC3E}">
        <p14:creationId xmlns:p14="http://schemas.microsoft.com/office/powerpoint/2010/main" val="4094297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roter Kreis links -&gt; einzige Automobil</a:t>
            </a:r>
          </a:p>
          <a:p>
            <a:pPr marL="171450" indent="-171450">
              <a:buFont typeface="Arial" panose="020B0604020202020204" pitchFamily="34" charset="0"/>
              <a:buChar char="•"/>
            </a:pPr>
            <a:r>
              <a:rPr lang="de-DE" dirty="0"/>
              <a:t>roter Kreis rechts -&gt; einzige Kutsche</a:t>
            </a:r>
          </a:p>
          <a:p>
            <a:pPr marL="171450" indent="-171450">
              <a:buFont typeface="Arial" panose="020B0604020202020204" pitchFamily="34" charset="0"/>
              <a:buChar char="•"/>
            </a:pPr>
            <a:r>
              <a:rPr lang="de-DE" dirty="0"/>
              <a:t>Kaiser Wilhelms fuhr den ersten Daimler und sagte wird sich nicht durchsetzen, er bleibt beim Pferd</a:t>
            </a:r>
          </a:p>
        </p:txBody>
      </p:sp>
      <p:sp>
        <p:nvSpPr>
          <p:cNvPr id="4" name="Foliennummernplatzhalter 3"/>
          <p:cNvSpPr>
            <a:spLocks noGrp="1"/>
          </p:cNvSpPr>
          <p:nvPr>
            <p:ph type="sldNum" sz="quarter" idx="10"/>
          </p:nvPr>
        </p:nvSpPr>
        <p:spPr/>
        <p:txBody>
          <a:bodyPr/>
          <a:lstStyle/>
          <a:p>
            <a:fld id="{F88567C3-D5B4-FE49-9484-A7F7F3150094}" type="slidenum">
              <a:rPr lang="de-DE" smtClean="0"/>
              <a:t>4</a:t>
            </a:fld>
            <a:endParaRPr lang="de-DE"/>
          </a:p>
        </p:txBody>
      </p:sp>
    </p:spTree>
    <p:extLst>
      <p:ext uri="{BB962C8B-B14F-4D97-AF65-F5344CB8AC3E}">
        <p14:creationId xmlns:p14="http://schemas.microsoft.com/office/powerpoint/2010/main" val="2635071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Picture </a:t>
            </a:r>
            <a:r>
              <a:rPr lang="de-DE" dirty="0" err="1"/>
              <a:t>Taking</a:t>
            </a:r>
            <a:r>
              <a:rPr lang="de-DE" dirty="0"/>
              <a:t> Devices vor und nach Smartphones</a:t>
            </a:r>
          </a:p>
          <a:p>
            <a:pPr marL="171450" indent="-171450">
              <a:buFont typeface="Arial" panose="020B0604020202020204" pitchFamily="34" charset="0"/>
              <a:buChar char="•"/>
            </a:pPr>
            <a:r>
              <a:rPr lang="de-DE" dirty="0"/>
              <a:t>Faktor 100 größeres Produktionsvolumen</a:t>
            </a:r>
          </a:p>
          <a:p>
            <a:pPr marL="171450" indent="-171450">
              <a:buFont typeface="Arial" panose="020B0604020202020204" pitchFamily="34" charset="0"/>
              <a:buChar char="•"/>
            </a:pPr>
            <a:r>
              <a:rPr lang="de-DE" dirty="0"/>
              <a:t>47 – 05 Analog (Untergang ab 99)</a:t>
            </a:r>
          </a:p>
          <a:p>
            <a:pPr marL="171450" indent="-171450">
              <a:buFont typeface="Arial" panose="020B0604020202020204" pitchFamily="34" charset="0"/>
              <a:buChar char="•"/>
            </a:pPr>
            <a:r>
              <a:rPr lang="de-DE" dirty="0"/>
              <a:t>99 – xx Digital (Untergang seit 11)</a:t>
            </a:r>
          </a:p>
          <a:p>
            <a:pPr marL="171450" indent="-171450">
              <a:buFont typeface="Arial" panose="020B0604020202020204" pitchFamily="34" charset="0"/>
              <a:buChar char="•"/>
            </a:pPr>
            <a:r>
              <a:rPr lang="de-DE" dirty="0"/>
              <a:t>03 – xx Smartphone</a:t>
            </a:r>
          </a:p>
          <a:p>
            <a:pPr marL="171450" indent="-171450">
              <a:buFont typeface="Arial" panose="020B0604020202020204" pitchFamily="34" charset="0"/>
              <a:buChar char="•"/>
            </a:pPr>
            <a:r>
              <a:rPr lang="de-DE" dirty="0"/>
              <a:t>Zyklen von Auf- und Abstieg neuer Technologien werden kürzer!</a:t>
            </a:r>
          </a:p>
        </p:txBody>
      </p:sp>
      <p:sp>
        <p:nvSpPr>
          <p:cNvPr id="4" name="Foliennummernplatzhalter 3"/>
          <p:cNvSpPr>
            <a:spLocks noGrp="1"/>
          </p:cNvSpPr>
          <p:nvPr>
            <p:ph type="sldNum" sz="quarter" idx="10"/>
          </p:nvPr>
        </p:nvSpPr>
        <p:spPr/>
        <p:txBody>
          <a:bodyPr/>
          <a:lstStyle/>
          <a:p>
            <a:fld id="{F88567C3-D5B4-FE49-9484-A7F7F3150094}" type="slidenum">
              <a:rPr lang="de-DE" smtClean="0"/>
              <a:t>5</a:t>
            </a:fld>
            <a:endParaRPr lang="de-DE"/>
          </a:p>
        </p:txBody>
      </p:sp>
    </p:spTree>
    <p:extLst>
      <p:ext uri="{BB962C8B-B14F-4D97-AF65-F5344CB8AC3E}">
        <p14:creationId xmlns:p14="http://schemas.microsoft.com/office/powerpoint/2010/main" val="2759877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2014 erste Erwähnung indirekt durch </a:t>
            </a:r>
            <a:r>
              <a:rPr lang="de-DE" dirty="0" err="1"/>
              <a:t>Cryptocurrencies</a:t>
            </a:r>
            <a:endParaRPr lang="de-DE" dirty="0"/>
          </a:p>
          <a:p>
            <a:pPr marL="171450" indent="-171450">
              <a:buFont typeface="Arial" panose="020B0604020202020204" pitchFamily="34" charset="0"/>
              <a:buChar char="•"/>
            </a:pPr>
            <a:r>
              <a:rPr lang="de-DE" dirty="0"/>
              <a:t>Innerhalb eines Jahres über den „Peak </a:t>
            </a:r>
            <a:r>
              <a:rPr lang="de-DE" dirty="0" err="1"/>
              <a:t>of</a:t>
            </a:r>
            <a:r>
              <a:rPr lang="de-DE" dirty="0"/>
              <a:t> </a:t>
            </a:r>
            <a:r>
              <a:rPr lang="de-DE" dirty="0" err="1"/>
              <a:t>Inflated</a:t>
            </a:r>
            <a:r>
              <a:rPr lang="de-DE" dirty="0"/>
              <a:t> </a:t>
            </a:r>
            <a:r>
              <a:rPr lang="de-DE" dirty="0" err="1"/>
              <a:t>Expectations</a:t>
            </a:r>
            <a:r>
              <a:rPr lang="de-DE" dirty="0"/>
              <a:t>“</a:t>
            </a:r>
          </a:p>
          <a:p>
            <a:pPr marL="171450" indent="-171450">
              <a:buFont typeface="Arial" panose="020B0604020202020204" pitchFamily="34" charset="0"/>
              <a:buChar char="•"/>
            </a:pPr>
            <a:r>
              <a:rPr lang="de-DE" dirty="0"/>
              <a:t>Umdenken und Basistechnologie von </a:t>
            </a:r>
            <a:r>
              <a:rPr lang="de-DE" dirty="0" err="1"/>
              <a:t>Kryptowährungen</a:t>
            </a:r>
            <a:r>
              <a:rPr lang="de-DE" dirty="0"/>
              <a:t> aufgenommen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Blockchain erst seit 2016 als „Blockchain“ im Hype Cycle vertreten</a:t>
            </a:r>
          </a:p>
          <a:p>
            <a:pPr marL="171450" indent="-171450">
              <a:buFont typeface="Arial" panose="020B0604020202020204" pitchFamily="34" charset="0"/>
              <a:buChar char="•"/>
            </a:pPr>
            <a:r>
              <a:rPr lang="de-DE" dirty="0"/>
              <a:t>Geschätzt in 5 bis 10 Jahres auf dem „Plateau </a:t>
            </a:r>
            <a:r>
              <a:rPr lang="de-DE" dirty="0" err="1"/>
              <a:t>of</a:t>
            </a:r>
            <a:r>
              <a:rPr lang="de-DE" dirty="0"/>
              <a:t> </a:t>
            </a:r>
            <a:r>
              <a:rPr lang="de-DE" dirty="0" err="1"/>
              <a:t>Productivity</a:t>
            </a:r>
            <a:r>
              <a:rPr lang="de-DE" dirty="0"/>
              <a:t>“</a:t>
            </a:r>
          </a:p>
          <a:p>
            <a:pPr marL="171450" indent="-171450">
              <a:buFont typeface="Arial" panose="020B0604020202020204" pitchFamily="34" charset="0"/>
              <a:buChar char="•"/>
            </a:pPr>
            <a:r>
              <a:rPr lang="de-DE" dirty="0"/>
              <a:t>Anteil am globalen BIP auf 10% geschätzt</a:t>
            </a:r>
          </a:p>
        </p:txBody>
      </p:sp>
      <p:sp>
        <p:nvSpPr>
          <p:cNvPr id="4" name="Foliennummernplatzhalter 3"/>
          <p:cNvSpPr>
            <a:spLocks noGrp="1"/>
          </p:cNvSpPr>
          <p:nvPr>
            <p:ph type="sldNum" sz="quarter" idx="10"/>
          </p:nvPr>
        </p:nvSpPr>
        <p:spPr/>
        <p:txBody>
          <a:bodyPr/>
          <a:lstStyle/>
          <a:p>
            <a:fld id="{F88567C3-D5B4-FE49-9484-A7F7F3150094}" type="slidenum">
              <a:rPr lang="de-DE" smtClean="0"/>
              <a:t>6</a:t>
            </a:fld>
            <a:endParaRPr lang="de-DE"/>
          </a:p>
        </p:txBody>
      </p:sp>
    </p:spTree>
    <p:extLst>
      <p:ext uri="{BB962C8B-B14F-4D97-AF65-F5344CB8AC3E}">
        <p14:creationId xmlns:p14="http://schemas.microsoft.com/office/powerpoint/2010/main" val="2516083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Brockhaus kennt wohl jeder „noch“</a:t>
            </a:r>
          </a:p>
          <a:p>
            <a:pPr marL="171450" indent="-171450">
              <a:buFont typeface="Arial" panose="020B0604020202020204" pitchFamily="34" charset="0"/>
              <a:buChar char="•"/>
            </a:pPr>
            <a:r>
              <a:rPr lang="de-DE" dirty="0"/>
              <a:t>Zentral gesteuerter Content</a:t>
            </a:r>
          </a:p>
          <a:p>
            <a:pPr marL="171450" indent="-171450">
              <a:buFont typeface="Arial" panose="020B0604020202020204" pitchFamily="34" charset="0"/>
              <a:buChar char="•"/>
            </a:pPr>
            <a:r>
              <a:rPr lang="de-DE" dirty="0"/>
              <a:t>Keine Transparenz bei der Content Erstellung</a:t>
            </a:r>
          </a:p>
          <a:p>
            <a:pPr marL="171450" indent="-171450">
              <a:buFont typeface="Arial" panose="020B0604020202020204" pitchFamily="34" charset="0"/>
              <a:buChar char="•"/>
            </a:pPr>
            <a:r>
              <a:rPr lang="de-DE" dirty="0"/>
              <a:t>Wahrheit wird diktiert und kann nachträglich manipuliert werden (Auflage 1., 2., …)</a:t>
            </a:r>
          </a:p>
          <a:p>
            <a:pPr marL="171450" indent="-171450">
              <a:buFont typeface="Arial" panose="020B0604020202020204" pitchFamily="34" charset="0"/>
              <a:buChar char="•"/>
            </a:pPr>
            <a:r>
              <a:rPr lang="de-DE" dirty="0"/>
              <a:t>Wikipedia hat mit 0 gestartet und alle Teilnehmer des „Netzwerks“ haben Content geliefert</a:t>
            </a:r>
          </a:p>
          <a:p>
            <a:pPr marL="171450" indent="-171450">
              <a:buFont typeface="Arial" panose="020B0604020202020204" pitchFamily="34" charset="0"/>
              <a:buChar char="•"/>
            </a:pPr>
            <a:r>
              <a:rPr lang="de-DE" dirty="0"/>
              <a:t>Dezentrale Steuerung durch das Netzwerk selbst</a:t>
            </a:r>
          </a:p>
          <a:p>
            <a:pPr marL="171450" indent="-171450">
              <a:buFont typeface="Arial" panose="020B0604020202020204" pitchFamily="34" charset="0"/>
              <a:buChar char="•"/>
            </a:pPr>
            <a:r>
              <a:rPr lang="de-DE" dirty="0"/>
              <a:t>Vollständige Transparenz bei der Content Erstellung (Öffentliche Änderungshistorie)</a:t>
            </a:r>
          </a:p>
          <a:p>
            <a:pPr marL="171450" indent="-171450">
              <a:buFont typeface="Arial" panose="020B0604020202020204" pitchFamily="34" charset="0"/>
              <a:buChar char="•"/>
            </a:pPr>
            <a:r>
              <a:rPr lang="de-DE" dirty="0"/>
              <a:t>Wahrheit wird im Konsens gebildet (Sichtungsprinzip soll erhalt der Korrektheit gewähren)</a:t>
            </a:r>
          </a:p>
        </p:txBody>
      </p:sp>
      <p:sp>
        <p:nvSpPr>
          <p:cNvPr id="4" name="Foliennummernplatzhalter 3"/>
          <p:cNvSpPr>
            <a:spLocks noGrp="1"/>
          </p:cNvSpPr>
          <p:nvPr>
            <p:ph type="sldNum" sz="quarter" idx="10"/>
          </p:nvPr>
        </p:nvSpPr>
        <p:spPr/>
        <p:txBody>
          <a:bodyPr/>
          <a:lstStyle/>
          <a:p>
            <a:fld id="{F88567C3-D5B4-FE49-9484-A7F7F3150094}" type="slidenum">
              <a:rPr lang="de-DE" smtClean="0"/>
              <a:t>7</a:t>
            </a:fld>
            <a:endParaRPr lang="de-DE"/>
          </a:p>
        </p:txBody>
      </p:sp>
    </p:spTree>
    <p:extLst>
      <p:ext uri="{BB962C8B-B14F-4D97-AF65-F5344CB8AC3E}">
        <p14:creationId xmlns:p14="http://schemas.microsoft.com/office/powerpoint/2010/main" val="2599786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Bitcoin ist die erste reale Anwendung der Blockchain</a:t>
            </a:r>
          </a:p>
          <a:p>
            <a:pPr marL="171450" indent="-171450">
              <a:buFont typeface="Arial" panose="020B0604020202020204" pitchFamily="34" charset="0"/>
              <a:buChar char="•"/>
            </a:pPr>
            <a:r>
              <a:rPr lang="de-DE" dirty="0"/>
              <a:t>1. Generation sozusagen</a:t>
            </a:r>
          </a:p>
          <a:p>
            <a:pPr marL="171450" indent="-171450">
              <a:buFont typeface="Arial" panose="020B0604020202020204" pitchFamily="34" charset="0"/>
              <a:buChar char="•"/>
            </a:pPr>
            <a:r>
              <a:rPr lang="de-DE" dirty="0" err="1"/>
              <a:t>Ethereum</a:t>
            </a:r>
            <a:r>
              <a:rPr lang="de-DE" dirty="0"/>
              <a:t> ist die erste Weiterentwicklung der Blockchain durch Smart </a:t>
            </a:r>
            <a:r>
              <a:rPr lang="de-DE" dirty="0" err="1"/>
              <a:t>Contracts</a:t>
            </a:r>
            <a:endParaRPr lang="de-DE" dirty="0"/>
          </a:p>
          <a:p>
            <a:pPr marL="171450" indent="-171450">
              <a:buFont typeface="Arial" panose="020B0604020202020204" pitchFamily="34" charset="0"/>
              <a:buChar char="•"/>
            </a:pPr>
            <a:r>
              <a:rPr lang="de-DE" dirty="0"/>
              <a:t>2. Generation sozusagen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10"/>
          </p:nvPr>
        </p:nvSpPr>
        <p:spPr/>
        <p:txBody>
          <a:bodyPr/>
          <a:lstStyle/>
          <a:p>
            <a:fld id="{F88567C3-D5B4-FE49-9484-A7F7F3150094}" type="slidenum">
              <a:rPr lang="de-DE" smtClean="0"/>
              <a:t>8</a:t>
            </a:fld>
            <a:endParaRPr lang="de-DE"/>
          </a:p>
        </p:txBody>
      </p:sp>
    </p:spTree>
    <p:extLst>
      <p:ext uri="{BB962C8B-B14F-4D97-AF65-F5344CB8AC3E}">
        <p14:creationId xmlns:p14="http://schemas.microsoft.com/office/powerpoint/2010/main" val="22483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F88567C3-D5B4-FE49-9484-A7F7F3150094}" type="slidenum">
              <a:rPr lang="de-DE" smtClean="0"/>
              <a:t>14</a:t>
            </a:fld>
            <a:endParaRPr lang="de-DE"/>
          </a:p>
        </p:txBody>
      </p:sp>
    </p:spTree>
    <p:extLst>
      <p:ext uri="{BB962C8B-B14F-4D97-AF65-F5344CB8AC3E}">
        <p14:creationId xmlns:p14="http://schemas.microsoft.com/office/powerpoint/2010/main" val="3927263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sz="1200" b="0" i="0" kern="1200" dirty="0">
                <a:solidFill>
                  <a:schemeClr val="tx1"/>
                </a:solidFill>
                <a:effectLst/>
                <a:latin typeface="+mn-lt"/>
                <a:ea typeface="+mn-ea"/>
                <a:cs typeface="+mn-cs"/>
              </a:rPr>
              <a:t>Zum einen ist da die Tatsache, dass der Energiesektor stark durchreguliert ist und die Politik eine wichtige Rolle spielt. Ein anderer Bereich, in dem Unternehmen mit starker Regulierung zu kämpfen haben, ist der Finanzbereich – und bei der Energie greift die Politik ähnlich stark in die Entwicklungen ein. Denn schließlich ist die Energieversorgung Teil der Daseinsvorsorge, für die sich auch die Politik verantwortlich wähnt. Dadurch macht sie es sich nicht nur zur Aufgabe, einen fairen Wettbewerb sicherzustellen, sondern auch dessen zukünftige Richtung mit zu gestalten. Entsprechend werden große Eingriffe wie der Atomausstieg politisch vorgeschrieben; die Unternehmen müssen darauf dann reagieren. Der wohl größte Eingriff der letzten Jahre heißt dabei: Energiewende. Und natürlich widmen wir uns deren aktuellen und zukünftigen Auswirkungen. (Quelle: http://</a:t>
            </a:r>
            <a:r>
              <a:rPr lang="de-DE" sz="1200" b="0" i="0" kern="1200" dirty="0" err="1">
                <a:solidFill>
                  <a:schemeClr val="tx1"/>
                </a:solidFill>
                <a:effectLst/>
                <a:latin typeface="+mn-lt"/>
                <a:ea typeface="+mn-ea"/>
                <a:cs typeface="+mn-cs"/>
              </a:rPr>
              <a:t>www.management-circle.de</a:t>
            </a:r>
            <a:r>
              <a:rPr lang="de-DE" sz="1200" b="0" i="0" kern="1200" dirty="0">
                <a:solidFill>
                  <a:schemeClr val="tx1"/>
                </a:solidFill>
                <a:effectLst/>
                <a:latin typeface="+mn-lt"/>
                <a:ea typeface="+mn-ea"/>
                <a:cs typeface="+mn-cs"/>
              </a:rPr>
              <a:t>/</a:t>
            </a:r>
            <a:r>
              <a:rPr lang="de-DE" sz="1200" b="0" i="0" kern="1200" dirty="0" err="1">
                <a:solidFill>
                  <a:schemeClr val="tx1"/>
                </a:solidFill>
                <a:effectLst/>
                <a:latin typeface="+mn-lt"/>
                <a:ea typeface="+mn-ea"/>
                <a:cs typeface="+mn-cs"/>
              </a:rPr>
              <a:t>blog</a:t>
            </a:r>
            <a:r>
              <a:rPr lang="de-DE" sz="1200" b="0" i="0" kern="1200" dirty="0">
                <a:solidFill>
                  <a:schemeClr val="tx1"/>
                </a:solidFill>
                <a:effectLst/>
                <a:latin typeface="+mn-lt"/>
                <a:ea typeface="+mn-ea"/>
                <a:cs typeface="+mn-cs"/>
              </a:rPr>
              <a:t>/energiewirtschaft-2020-herausforderungen-der-energiebranche/)</a:t>
            </a:r>
          </a:p>
          <a:p>
            <a:pPr marL="171450" indent="-171450">
              <a:buFont typeface="Arial" panose="020B0604020202020204" pitchFamily="34" charset="0"/>
              <a:buChar char="•"/>
            </a:pPr>
            <a:endParaRPr lang="de-DE" sz="1200" b="0" i="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F88567C3-D5B4-FE49-9484-A7F7F3150094}" type="slidenum">
              <a:rPr lang="de-DE" smtClean="0"/>
              <a:t>16</a:t>
            </a:fld>
            <a:endParaRPr lang="de-DE"/>
          </a:p>
        </p:txBody>
      </p:sp>
    </p:spTree>
    <p:extLst>
      <p:ext uri="{BB962C8B-B14F-4D97-AF65-F5344CB8AC3E}">
        <p14:creationId xmlns:p14="http://schemas.microsoft.com/office/powerpoint/2010/main" val="1237195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Entwickelt an der Stanford School </a:t>
            </a:r>
            <a:r>
              <a:rPr lang="de-DE" dirty="0" err="1"/>
              <a:t>of</a:t>
            </a:r>
            <a:r>
              <a:rPr lang="de-DE" dirty="0"/>
              <a:t> Design</a:t>
            </a:r>
          </a:p>
          <a:p>
            <a:r>
              <a:rPr lang="de-DE" dirty="0"/>
              <a:t>Hasso Plattner zu SAP gebracht -&gt; HPI</a:t>
            </a:r>
          </a:p>
          <a:p>
            <a:r>
              <a:rPr lang="de-DE" dirty="0"/>
              <a:t>Denken wie ein Designer aber für Aufgaben abseits des Design</a:t>
            </a:r>
          </a:p>
          <a:p>
            <a:r>
              <a:rPr lang="de-DE" dirty="0"/>
              <a:t>Iterativer Prozess</a:t>
            </a:r>
          </a:p>
          <a:p>
            <a:endParaRPr lang="de-DE" dirty="0"/>
          </a:p>
        </p:txBody>
      </p:sp>
      <p:sp>
        <p:nvSpPr>
          <p:cNvPr id="4" name="Foliennummernplatzhalter 3"/>
          <p:cNvSpPr>
            <a:spLocks noGrp="1"/>
          </p:cNvSpPr>
          <p:nvPr>
            <p:ph type="sldNum" sz="quarter" idx="10"/>
          </p:nvPr>
        </p:nvSpPr>
        <p:spPr/>
        <p:txBody>
          <a:bodyPr/>
          <a:lstStyle/>
          <a:p>
            <a:fld id="{F88567C3-D5B4-FE49-9484-A7F7F3150094}" type="slidenum">
              <a:rPr lang="de-DE" smtClean="0"/>
              <a:t>19</a:t>
            </a:fld>
            <a:endParaRPr lang="de-DE"/>
          </a:p>
        </p:txBody>
      </p:sp>
    </p:spTree>
    <p:extLst>
      <p:ext uri="{BB962C8B-B14F-4D97-AF65-F5344CB8AC3E}">
        <p14:creationId xmlns:p14="http://schemas.microsoft.com/office/powerpoint/2010/main" val="3646062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AF16BD91-3798-7B46-851A-871EABA1EF06}" type="datetimeFigureOut">
              <a:rPr lang="de-DE" smtClean="0"/>
              <a:t>23.05.18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81114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AF16BD91-3798-7B46-851A-871EABA1EF06}" type="datetimeFigureOut">
              <a:rPr lang="de-DE" smtClean="0"/>
              <a:t>23.05.18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258930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AF16BD91-3798-7B46-851A-871EABA1EF06}" type="datetimeFigureOut">
              <a:rPr lang="de-DE" smtClean="0"/>
              <a:t>23.05.18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234616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AF16BD91-3798-7B46-851A-871EABA1EF06}" type="datetimeFigureOut">
              <a:rPr lang="de-DE" smtClean="0"/>
              <a:t>23.05.18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112164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10"/>
          </p:nvPr>
        </p:nvSpPr>
        <p:spPr/>
        <p:txBody>
          <a:bodyPr/>
          <a:lstStyle/>
          <a:p>
            <a:fld id="{AF16BD91-3798-7B46-851A-871EABA1EF06}" type="datetimeFigureOut">
              <a:rPr lang="de-DE" smtClean="0"/>
              <a:t>23.05.18</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1630178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AF16BD91-3798-7B46-851A-871EABA1EF06}" type="datetimeFigureOut">
              <a:rPr lang="de-DE" smtClean="0"/>
              <a:t>23.05.18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2150359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de-DE"/>
              <a:t>Mastertitelformat bearbeiten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4" name="Content Placeholder 3"/>
          <p:cNvSpPr>
            <a:spLocks noGrp="1"/>
          </p:cNvSpPr>
          <p:nvPr>
            <p:ph sz="half" idx="2"/>
          </p:nvPr>
        </p:nvSpPr>
        <p:spPr>
          <a:xfrm>
            <a:off x="839788" y="2505075"/>
            <a:ext cx="5157787" cy="3684588"/>
          </a:xfrm>
        </p:spPr>
        <p:txBody>
          <a:bodyPr/>
          <a:lstStyle/>
          <a:p>
            <a:pPr lvl="0"/>
            <a:r>
              <a:rPr lang="de-DE"/>
              <a:t>Mastertextformat bearbeiten
Zweite Ebene
Dritte Ebene
Vierte Ebene
Fünfte Ebene</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
Zweite Ebene
Dritte Ebene
Vierte Ebene
Fünfte Ebene</a:t>
            </a:r>
            <a:endParaRPr lang="en-US" dirty="0"/>
          </a:p>
        </p:txBody>
      </p:sp>
      <p:sp>
        <p:nvSpPr>
          <p:cNvPr id="6" name="Content Placeholder 5"/>
          <p:cNvSpPr>
            <a:spLocks noGrp="1"/>
          </p:cNvSpPr>
          <p:nvPr>
            <p:ph sz="quarter" idx="4"/>
          </p:nvPr>
        </p:nvSpPr>
        <p:spPr>
          <a:xfrm>
            <a:off x="6172200" y="2505075"/>
            <a:ext cx="5183188" cy="3684588"/>
          </a:xfrm>
        </p:spPr>
        <p:txBody>
          <a:bodyPr/>
          <a:lstStyle/>
          <a:p>
            <a:pPr lvl="0"/>
            <a:r>
              <a:rPr lang="de-DE"/>
              <a:t>Mastertextformat bearbeiten
Zweite Ebene
Dritte Ebene
Vierte Ebene
Fünfte Ebene</a:t>
            </a:r>
            <a:endParaRPr lang="en-US" dirty="0"/>
          </a:p>
        </p:txBody>
      </p:sp>
      <p:sp>
        <p:nvSpPr>
          <p:cNvPr id="7" name="Date Placeholder 6"/>
          <p:cNvSpPr>
            <a:spLocks noGrp="1"/>
          </p:cNvSpPr>
          <p:nvPr>
            <p:ph type="dt" sz="half" idx="10"/>
          </p:nvPr>
        </p:nvSpPr>
        <p:spPr/>
        <p:txBody>
          <a:bodyPr/>
          <a:lstStyle/>
          <a:p>
            <a:fld id="{AF16BD91-3798-7B46-851A-871EABA1EF06}" type="datetimeFigureOut">
              <a:rPr lang="de-DE" smtClean="0"/>
              <a:t>23.05.18</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981137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F16BD91-3798-7B46-851A-871EABA1EF06}" type="datetimeFigureOut">
              <a:rPr lang="de-DE" smtClean="0"/>
              <a:t>23.05.18</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36075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16BD91-3798-7B46-851A-871EABA1EF06}" type="datetimeFigureOut">
              <a:rPr lang="de-DE" smtClean="0"/>
              <a:t>23.05.18</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855710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
Zweite Ebene
Dritte Ebene
Vierte Ebene
Fünfte Ebene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AF16BD91-3798-7B46-851A-871EABA1EF06}" type="datetimeFigureOut">
              <a:rPr lang="de-DE" smtClean="0"/>
              <a:t>23.05.18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324261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
Zweite Ebene
Dritte Ebene
Vierte Ebene
Fünfte Ebene</a:t>
            </a:r>
            <a:endParaRPr lang="en-US" dirty="0"/>
          </a:p>
        </p:txBody>
      </p:sp>
      <p:sp>
        <p:nvSpPr>
          <p:cNvPr id="5" name="Date Placeholder 4"/>
          <p:cNvSpPr>
            <a:spLocks noGrp="1"/>
          </p:cNvSpPr>
          <p:nvPr>
            <p:ph type="dt" sz="half" idx="10"/>
          </p:nvPr>
        </p:nvSpPr>
        <p:spPr/>
        <p:txBody>
          <a:bodyPr/>
          <a:lstStyle/>
          <a:p>
            <a:fld id="{AF16BD91-3798-7B46-851A-871EABA1EF06}" type="datetimeFigureOut">
              <a:rPr lang="de-DE" smtClean="0"/>
              <a:t>23.05.18</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FCFD0772-4DB9-3640-8D27-AB435A7244F5}" type="slidenum">
              <a:rPr lang="de-DE" smtClean="0"/>
              <a:t>‹Nr.›</a:t>
            </a:fld>
            <a:endParaRPr lang="de-DE"/>
          </a:p>
        </p:txBody>
      </p:sp>
    </p:spTree>
    <p:extLst>
      <p:ext uri="{BB962C8B-B14F-4D97-AF65-F5344CB8AC3E}">
        <p14:creationId xmlns:p14="http://schemas.microsoft.com/office/powerpoint/2010/main" val="1951142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
Zweite Ebene
Dritte Ebene
Vierte Ebene
Fünfte 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16BD91-3798-7B46-851A-871EABA1EF06}" type="datetimeFigureOut">
              <a:rPr lang="de-DE" smtClean="0"/>
              <a:t>23.05.18</a:t>
            </a:fld>
            <a:endParaRPr lang="de-D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FD0772-4DB9-3640-8D27-AB435A7244F5}" type="slidenum">
              <a:rPr lang="de-DE" smtClean="0"/>
              <a:t>‹Nr.›</a:t>
            </a:fld>
            <a:endParaRPr lang="de-DE"/>
          </a:p>
        </p:txBody>
      </p:sp>
    </p:spTree>
    <p:extLst>
      <p:ext uri="{BB962C8B-B14F-4D97-AF65-F5344CB8AC3E}">
        <p14:creationId xmlns:p14="http://schemas.microsoft.com/office/powerpoint/2010/main" val="3038363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tiff"/></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692A537-F059-4D4A-804B-07C67BE4FCF2}"/>
              </a:ext>
            </a:extLst>
          </p:cNvPr>
          <p:cNvSpPr>
            <a:spLocks noGrp="1"/>
          </p:cNvSpPr>
          <p:nvPr>
            <p:ph type="ctrTitle"/>
          </p:nvPr>
        </p:nvSpPr>
        <p:spPr/>
        <p:txBody>
          <a:bodyPr>
            <a:normAutofit fontScale="90000"/>
          </a:bodyPr>
          <a:lstStyle/>
          <a:p>
            <a:r>
              <a:rPr lang="de-DE" dirty="0"/>
              <a:t>Potenziale für den Einsatz von Blockchain Technologie in der Energiewirtschaft</a:t>
            </a:r>
          </a:p>
        </p:txBody>
      </p:sp>
      <p:sp>
        <p:nvSpPr>
          <p:cNvPr id="5" name="Untertitel 4">
            <a:extLst>
              <a:ext uri="{FF2B5EF4-FFF2-40B4-BE49-F238E27FC236}">
                <a16:creationId xmlns:a16="http://schemas.microsoft.com/office/drawing/2014/main" id="{4279FF64-D79E-954B-8B7F-6C86D992A6FD}"/>
              </a:ext>
            </a:extLst>
          </p:cNvPr>
          <p:cNvSpPr>
            <a:spLocks noGrp="1"/>
          </p:cNvSpPr>
          <p:nvPr>
            <p:ph type="subTitle" idx="1"/>
          </p:nvPr>
        </p:nvSpPr>
        <p:spPr/>
        <p:txBody>
          <a:bodyPr/>
          <a:lstStyle/>
          <a:p>
            <a:r>
              <a:rPr lang="de-DE" dirty="0"/>
              <a:t>Nils Lutz</a:t>
            </a:r>
          </a:p>
          <a:p>
            <a:r>
              <a:rPr lang="de-DE" dirty="0" err="1"/>
              <a:t>Proposal</a:t>
            </a:r>
            <a:endParaRPr lang="de-DE" dirty="0"/>
          </a:p>
          <a:p>
            <a:r>
              <a:rPr lang="de-DE" dirty="0"/>
              <a:t>Masterarbeit</a:t>
            </a:r>
          </a:p>
        </p:txBody>
      </p:sp>
    </p:spTree>
    <p:extLst>
      <p:ext uri="{BB962C8B-B14F-4D97-AF65-F5344CB8AC3E}">
        <p14:creationId xmlns:p14="http://schemas.microsoft.com/office/powerpoint/2010/main" val="352008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987DFDEC-C445-1E4D-8581-6B16A7EC18A0}"/>
              </a:ext>
            </a:extLst>
          </p:cNvPr>
          <p:cNvSpPr>
            <a:spLocks noGrp="1"/>
          </p:cNvSpPr>
          <p:nvPr>
            <p:ph sz="half" idx="1"/>
          </p:nvPr>
        </p:nvSpPr>
        <p:spPr/>
        <p:txBody>
          <a:bodyPr>
            <a:normAutofit/>
          </a:bodyPr>
          <a:lstStyle/>
          <a:p>
            <a:r>
              <a:rPr lang="de-DE" dirty="0" err="1"/>
              <a:t>Use</a:t>
            </a:r>
            <a:r>
              <a:rPr lang="de-DE" dirty="0"/>
              <a:t> Cases</a:t>
            </a:r>
          </a:p>
          <a:p>
            <a:pPr lvl="1"/>
            <a:r>
              <a:rPr lang="de-DE" dirty="0"/>
              <a:t>Finanzbranche</a:t>
            </a:r>
          </a:p>
          <a:p>
            <a:pPr lvl="1"/>
            <a:r>
              <a:rPr lang="de-DE" dirty="0"/>
              <a:t>Internet </a:t>
            </a:r>
            <a:r>
              <a:rPr lang="de-DE" dirty="0" err="1"/>
              <a:t>of</a:t>
            </a:r>
            <a:r>
              <a:rPr lang="de-DE" dirty="0"/>
              <a:t> Things</a:t>
            </a:r>
          </a:p>
          <a:p>
            <a:pPr lvl="1"/>
            <a:r>
              <a:rPr lang="de-DE" b="1" dirty="0">
                <a:solidFill>
                  <a:srgbClr val="FF0000"/>
                </a:solidFill>
              </a:rPr>
              <a:t>Energiewirtschaft</a:t>
            </a:r>
          </a:p>
          <a:p>
            <a:pPr lvl="2"/>
            <a:r>
              <a:rPr lang="de-DE" b="1" dirty="0">
                <a:solidFill>
                  <a:srgbClr val="FF0000"/>
                </a:solidFill>
              </a:rPr>
              <a:t>Mikrotransaktionen</a:t>
            </a:r>
          </a:p>
          <a:p>
            <a:pPr lvl="2"/>
            <a:r>
              <a:rPr lang="de-DE" b="1" dirty="0">
                <a:solidFill>
                  <a:srgbClr val="FF0000"/>
                </a:solidFill>
              </a:rPr>
              <a:t>Energiehandelsplattformen</a:t>
            </a:r>
          </a:p>
          <a:p>
            <a:pPr lvl="2"/>
            <a:r>
              <a:rPr lang="de-DE" b="1" dirty="0">
                <a:solidFill>
                  <a:srgbClr val="FF0000"/>
                </a:solidFill>
              </a:rPr>
              <a:t>Basistechnologie für Ökosysteme</a:t>
            </a:r>
          </a:p>
          <a:p>
            <a:pPr lvl="1"/>
            <a:r>
              <a:rPr lang="de-DE" dirty="0"/>
              <a:t>DAO</a:t>
            </a:r>
          </a:p>
          <a:p>
            <a:pPr lvl="1"/>
            <a:r>
              <a:rPr lang="de-DE" dirty="0"/>
              <a:t>Öffentlicher Sektor</a:t>
            </a:r>
          </a:p>
          <a:p>
            <a:pPr lvl="1"/>
            <a:r>
              <a:rPr lang="de-DE" dirty="0"/>
              <a:t>Data Storage &amp; Analysis</a:t>
            </a:r>
          </a:p>
          <a:p>
            <a:pPr lvl="1"/>
            <a:r>
              <a:rPr lang="de-DE" dirty="0"/>
              <a:t>Supply Chain</a:t>
            </a:r>
          </a:p>
          <a:p>
            <a:endParaRPr lang="de-DE" dirty="0"/>
          </a:p>
          <a:p>
            <a:endParaRPr lang="de-DE" dirty="0"/>
          </a:p>
        </p:txBody>
      </p:sp>
      <p:pic>
        <p:nvPicPr>
          <p:cNvPr id="6" name="Inhaltsplatzhalter 5">
            <a:extLst>
              <a:ext uri="{FF2B5EF4-FFF2-40B4-BE49-F238E27FC236}">
                <a16:creationId xmlns:a16="http://schemas.microsoft.com/office/drawing/2014/main" id="{C5A5B73E-DD8D-8748-B2CE-DAD7A014D56C}"/>
              </a:ext>
            </a:extLst>
          </p:cNvPr>
          <p:cNvPicPr>
            <a:picLocks noGrp="1" noChangeAspect="1"/>
          </p:cNvPicPr>
          <p:nvPr>
            <p:ph sz="half" idx="2"/>
          </p:nvPr>
        </p:nvPicPr>
        <p:blipFill>
          <a:blip r:embed="rId2"/>
          <a:stretch>
            <a:fillRect/>
          </a:stretch>
        </p:blipFill>
        <p:spPr>
          <a:xfrm>
            <a:off x="7804150" y="466451"/>
            <a:ext cx="3994150" cy="5925098"/>
          </a:xfrm>
        </p:spPr>
      </p:pic>
    </p:spTree>
    <p:extLst>
      <p:ext uri="{BB962C8B-B14F-4D97-AF65-F5344CB8AC3E}">
        <p14:creationId xmlns:p14="http://schemas.microsoft.com/office/powerpoint/2010/main" val="3804982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BD83E8-6B1F-484C-8A92-76A709254A46}"/>
              </a:ext>
            </a:extLst>
          </p:cNvPr>
          <p:cNvSpPr>
            <a:spLocks noGrp="1"/>
          </p:cNvSpPr>
          <p:nvPr>
            <p:ph type="title"/>
          </p:nvPr>
        </p:nvSpPr>
        <p:spPr/>
        <p:txBody>
          <a:bodyPr/>
          <a:lstStyle/>
          <a:p>
            <a:r>
              <a:rPr lang="de-DE" dirty="0"/>
              <a:t>Motivation - Energiewirtschaft</a:t>
            </a:r>
          </a:p>
        </p:txBody>
      </p:sp>
      <p:sp>
        <p:nvSpPr>
          <p:cNvPr id="12" name="Inhaltsplatzhalter 11">
            <a:extLst>
              <a:ext uri="{FF2B5EF4-FFF2-40B4-BE49-F238E27FC236}">
                <a16:creationId xmlns:a16="http://schemas.microsoft.com/office/drawing/2014/main" id="{A1D668D1-168C-A34F-AA98-026D376BBFD2}"/>
              </a:ext>
            </a:extLst>
          </p:cNvPr>
          <p:cNvSpPr>
            <a:spLocks noGrp="1"/>
          </p:cNvSpPr>
          <p:nvPr>
            <p:ph idx="1"/>
          </p:nvPr>
        </p:nvSpPr>
        <p:spPr/>
        <p:txBody>
          <a:bodyPr/>
          <a:lstStyle/>
          <a:p>
            <a:r>
              <a:rPr lang="de-DE" dirty="0"/>
              <a:t>Zentrale Treiber der Energiewirtschaft </a:t>
            </a:r>
            <a:r>
              <a:rPr lang="de-DE" sz="1400" dirty="0"/>
              <a:t>(Stadtwerke 2030, </a:t>
            </a:r>
            <a:r>
              <a:rPr lang="de-DE" sz="1400" dirty="0" err="1"/>
              <a:t>PwC</a:t>
            </a:r>
            <a:r>
              <a:rPr lang="de-DE" sz="1400" dirty="0"/>
              <a:t> 12/2017)</a:t>
            </a:r>
            <a:endParaRPr lang="de-DE" dirty="0"/>
          </a:p>
          <a:p>
            <a:pPr lvl="1"/>
            <a:r>
              <a:rPr lang="de-DE" dirty="0"/>
              <a:t>Energiewende </a:t>
            </a:r>
            <a:r>
              <a:rPr lang="de-DE" sz="1400" dirty="0"/>
              <a:t>(Dezentralität und </a:t>
            </a:r>
            <a:r>
              <a:rPr lang="de-DE" sz="1400" dirty="0" err="1"/>
              <a:t>Kleinteiligkeit</a:t>
            </a:r>
            <a:r>
              <a:rPr lang="de-DE" sz="1400" dirty="0"/>
              <a:t>)</a:t>
            </a:r>
          </a:p>
          <a:p>
            <a:pPr lvl="1"/>
            <a:r>
              <a:rPr lang="de-DE" dirty="0"/>
              <a:t>Digitalisierung </a:t>
            </a:r>
            <a:r>
              <a:rPr lang="de-DE" sz="1400" dirty="0"/>
              <a:t>(Digitale Innovation)</a:t>
            </a:r>
          </a:p>
          <a:p>
            <a:pPr lvl="1"/>
            <a:r>
              <a:rPr lang="de-DE" dirty="0"/>
              <a:t>Demographie </a:t>
            </a:r>
            <a:r>
              <a:rPr lang="de-DE" sz="1400" dirty="0"/>
              <a:t>(weniger und älter, Stadt versus Land)</a:t>
            </a:r>
          </a:p>
          <a:p>
            <a:pPr lvl="1"/>
            <a:r>
              <a:rPr lang="de-DE" dirty="0"/>
              <a:t>Regulierung </a:t>
            </a:r>
            <a:r>
              <a:rPr lang="de-DE" sz="1400" dirty="0"/>
              <a:t>(im Kreuzfeuer)</a:t>
            </a:r>
          </a:p>
          <a:p>
            <a:pPr lvl="1"/>
            <a:endParaRPr lang="de-DE" dirty="0"/>
          </a:p>
        </p:txBody>
      </p:sp>
    </p:spTree>
    <p:extLst>
      <p:ext uri="{BB962C8B-B14F-4D97-AF65-F5344CB8AC3E}">
        <p14:creationId xmlns:p14="http://schemas.microsoft.com/office/powerpoint/2010/main" val="4252489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DC0038-F482-4047-AEB0-86298F3C4285}"/>
              </a:ext>
            </a:extLst>
          </p:cNvPr>
          <p:cNvSpPr>
            <a:spLocks noGrp="1"/>
          </p:cNvSpPr>
          <p:nvPr>
            <p:ph type="title"/>
          </p:nvPr>
        </p:nvSpPr>
        <p:spPr/>
        <p:txBody>
          <a:bodyPr/>
          <a:lstStyle/>
          <a:p>
            <a:r>
              <a:rPr lang="de-DE" dirty="0"/>
              <a:t>Motivation – Energiewirtschaft</a:t>
            </a:r>
          </a:p>
        </p:txBody>
      </p:sp>
      <p:pic>
        <p:nvPicPr>
          <p:cNvPr id="5" name="Inhaltsplatzhalter 4">
            <a:extLst>
              <a:ext uri="{FF2B5EF4-FFF2-40B4-BE49-F238E27FC236}">
                <a16:creationId xmlns:a16="http://schemas.microsoft.com/office/drawing/2014/main" id="{2BFA65E9-51DA-DB47-B68F-F529053F0DB0}"/>
              </a:ext>
            </a:extLst>
          </p:cNvPr>
          <p:cNvPicPr>
            <a:picLocks noGrp="1" noChangeAspect="1"/>
          </p:cNvPicPr>
          <p:nvPr>
            <p:ph idx="1"/>
          </p:nvPr>
        </p:nvPicPr>
        <p:blipFill>
          <a:blip r:embed="rId2"/>
          <a:stretch>
            <a:fillRect/>
          </a:stretch>
        </p:blipFill>
        <p:spPr>
          <a:xfrm>
            <a:off x="2680274" y="1825625"/>
            <a:ext cx="6831452" cy="4351338"/>
          </a:xfrm>
        </p:spPr>
      </p:pic>
    </p:spTree>
    <p:extLst>
      <p:ext uri="{BB962C8B-B14F-4D97-AF65-F5344CB8AC3E}">
        <p14:creationId xmlns:p14="http://schemas.microsoft.com/office/powerpoint/2010/main" val="2636294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987DFDEC-C445-1E4D-8581-6B16A7EC18A0}"/>
              </a:ext>
            </a:extLst>
          </p:cNvPr>
          <p:cNvSpPr>
            <a:spLocks noGrp="1"/>
          </p:cNvSpPr>
          <p:nvPr>
            <p:ph idx="1"/>
          </p:nvPr>
        </p:nvSpPr>
        <p:spPr/>
        <p:txBody>
          <a:bodyPr/>
          <a:lstStyle/>
          <a:p>
            <a:r>
              <a:rPr lang="de-DE" dirty="0"/>
              <a:t>Technische Hürden</a:t>
            </a:r>
          </a:p>
          <a:p>
            <a:r>
              <a:rPr lang="de-DE" dirty="0"/>
              <a:t>Transaktionskosten</a:t>
            </a:r>
          </a:p>
          <a:p>
            <a:r>
              <a:rPr lang="de-DE" dirty="0"/>
              <a:t>Intermediäre</a:t>
            </a:r>
          </a:p>
          <a:p>
            <a:r>
              <a:rPr lang="de-DE" dirty="0"/>
              <a:t>Virtuelle Kraftwerke</a:t>
            </a:r>
          </a:p>
          <a:p>
            <a:r>
              <a:rPr lang="de-DE" dirty="0"/>
              <a:t>Volatilität der Netzteilnehmer</a:t>
            </a:r>
          </a:p>
          <a:p>
            <a:r>
              <a:rPr lang="de-DE" dirty="0"/>
              <a:t>Netzstabilität</a:t>
            </a:r>
          </a:p>
          <a:p>
            <a:r>
              <a:rPr lang="de-DE" dirty="0"/>
              <a:t>Abrechnung</a:t>
            </a:r>
          </a:p>
          <a:p>
            <a:endParaRPr lang="de-DE" dirty="0"/>
          </a:p>
        </p:txBody>
      </p:sp>
    </p:spTree>
    <p:extLst>
      <p:ext uri="{BB962C8B-B14F-4D97-AF65-F5344CB8AC3E}">
        <p14:creationId xmlns:p14="http://schemas.microsoft.com/office/powerpoint/2010/main" val="407825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8236DE23-7443-7B4A-93CA-BA79C0772B7A}"/>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311811C1-AC27-DB47-BAE7-F3B51FD2863E}"/>
              </a:ext>
            </a:extLst>
          </p:cNvPr>
          <p:cNvSpPr>
            <a:spLocks noGrp="1"/>
          </p:cNvSpPr>
          <p:nvPr>
            <p:ph sz="half" idx="1"/>
          </p:nvPr>
        </p:nvSpPr>
        <p:spPr/>
        <p:txBody>
          <a:bodyPr>
            <a:normAutofit fontScale="70000" lnSpcReduction="20000"/>
          </a:bodyPr>
          <a:lstStyle/>
          <a:p>
            <a:pPr marL="0" indent="0">
              <a:buNone/>
            </a:pPr>
            <a:r>
              <a:rPr lang="de-DE" dirty="0"/>
              <a:t>Optimierung der Kernprozesse steht im Vordergrund</a:t>
            </a:r>
          </a:p>
          <a:p>
            <a:r>
              <a:rPr lang="de-DE" dirty="0"/>
              <a:t>Die meisten Energieversorger sehen sich mittlerweile als Infrastrukturunternehmen und legen deshalb ihren Fokus auf die Digitalisierung ihrer Kernkompetenzen und die damit verbundenen Geschäftsprozesse wie die Abrechnung und das Forderungsmanagement. Damit soll eine Steigerung der Effizienz und gleichzeitig eine Verringerung der Kosten erreicht werden. Auch der Prozess des Energiehandels wird zunehmend von der Digitalisierung beeinflusst. Insbesondere durch den Aufbau und die Nutzung virtueller Kraftwerke soll die Erzeugung und Verteilung von Energie effizienter erfolgen. (</a:t>
            </a:r>
            <a:r>
              <a:rPr lang="de-DE" dirty="0" err="1"/>
              <a:t>PwC</a:t>
            </a:r>
            <a:r>
              <a:rPr lang="de-DE" dirty="0"/>
              <a:t>, 2016)</a:t>
            </a:r>
          </a:p>
          <a:p>
            <a:endParaRPr lang="de-DE" dirty="0"/>
          </a:p>
        </p:txBody>
      </p:sp>
      <p:pic>
        <p:nvPicPr>
          <p:cNvPr id="6" name="Inhaltsplatzhalter 5">
            <a:extLst>
              <a:ext uri="{FF2B5EF4-FFF2-40B4-BE49-F238E27FC236}">
                <a16:creationId xmlns:a16="http://schemas.microsoft.com/office/drawing/2014/main" id="{96B2B3D9-389A-B54B-B946-7A88A398EAA1}"/>
              </a:ext>
            </a:extLst>
          </p:cNvPr>
          <p:cNvPicPr>
            <a:picLocks noGrp="1" noChangeAspect="1"/>
          </p:cNvPicPr>
          <p:nvPr>
            <p:ph sz="half" idx="2"/>
          </p:nvPr>
        </p:nvPicPr>
        <p:blipFill>
          <a:blip r:embed="rId3"/>
          <a:stretch>
            <a:fillRect/>
          </a:stretch>
        </p:blipFill>
        <p:spPr>
          <a:xfrm>
            <a:off x="6172200" y="1971675"/>
            <a:ext cx="5181600" cy="2914650"/>
          </a:xfrm>
          <a:prstGeom prst="rect">
            <a:avLst/>
          </a:prstGeom>
        </p:spPr>
      </p:pic>
      <p:sp>
        <p:nvSpPr>
          <p:cNvPr id="7" name="Textfeld 6">
            <a:extLst>
              <a:ext uri="{FF2B5EF4-FFF2-40B4-BE49-F238E27FC236}">
                <a16:creationId xmlns:a16="http://schemas.microsoft.com/office/drawing/2014/main" id="{67A9665E-A504-7C43-9AA2-983B31256D7E}"/>
              </a:ext>
            </a:extLst>
          </p:cNvPr>
          <p:cNvSpPr txBox="1"/>
          <p:nvPr/>
        </p:nvSpPr>
        <p:spPr>
          <a:xfrm>
            <a:off x="838200" y="5869186"/>
            <a:ext cx="10530640" cy="307777"/>
          </a:xfrm>
          <a:prstGeom prst="rect">
            <a:avLst/>
          </a:prstGeom>
          <a:noFill/>
        </p:spPr>
        <p:txBody>
          <a:bodyPr wrap="none" rtlCol="0">
            <a:spAutoFit/>
          </a:bodyPr>
          <a:lstStyle/>
          <a:p>
            <a:r>
              <a:rPr lang="de-DE" sz="1400" dirty="0"/>
              <a:t>Quelle: https://</a:t>
            </a:r>
            <a:r>
              <a:rPr lang="de-DE" sz="1400" dirty="0" err="1"/>
              <a:t>blog.affinis.de</a:t>
            </a:r>
            <a:r>
              <a:rPr lang="de-DE" sz="1400" dirty="0"/>
              <a:t>/</a:t>
            </a:r>
            <a:r>
              <a:rPr lang="de-DE" sz="1400" dirty="0" err="1"/>
              <a:t>energieversorger</a:t>
            </a:r>
            <a:r>
              <a:rPr lang="de-DE" sz="1400" dirty="0"/>
              <a:t>/herausforderungen-in-der-energiewirtschaft-digitalisierung-transformation-und-wettbewerb/</a:t>
            </a:r>
          </a:p>
        </p:txBody>
      </p:sp>
    </p:spTree>
    <p:extLst>
      <p:ext uri="{BB962C8B-B14F-4D97-AF65-F5344CB8AC3E}">
        <p14:creationId xmlns:p14="http://schemas.microsoft.com/office/powerpoint/2010/main" val="25369853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Problemstellung</a:t>
            </a:r>
          </a:p>
        </p:txBody>
      </p:sp>
      <p:pic>
        <p:nvPicPr>
          <p:cNvPr id="8" name="Inhaltsplatzhalter 7">
            <a:extLst>
              <a:ext uri="{FF2B5EF4-FFF2-40B4-BE49-F238E27FC236}">
                <a16:creationId xmlns:a16="http://schemas.microsoft.com/office/drawing/2014/main" id="{FF0A0396-6F9E-0143-AB97-32510762C890}"/>
              </a:ext>
            </a:extLst>
          </p:cNvPr>
          <p:cNvPicPr>
            <a:picLocks noGrp="1" noChangeAspect="1"/>
          </p:cNvPicPr>
          <p:nvPr>
            <p:ph idx="1"/>
          </p:nvPr>
        </p:nvPicPr>
        <p:blipFill rotWithShape="1">
          <a:blip r:embed="rId2"/>
          <a:srcRect r="5091" b="46540"/>
          <a:stretch/>
        </p:blipFill>
        <p:spPr>
          <a:xfrm>
            <a:off x="1778404" y="1943938"/>
            <a:ext cx="8635192" cy="2970124"/>
          </a:xfrm>
        </p:spPr>
      </p:pic>
      <p:sp>
        <p:nvSpPr>
          <p:cNvPr id="9" name="Textfeld 8">
            <a:extLst>
              <a:ext uri="{FF2B5EF4-FFF2-40B4-BE49-F238E27FC236}">
                <a16:creationId xmlns:a16="http://schemas.microsoft.com/office/drawing/2014/main" id="{C5D74649-CD18-8248-BBA9-E75CF93C3CE8}"/>
              </a:ext>
            </a:extLst>
          </p:cNvPr>
          <p:cNvSpPr txBox="1"/>
          <p:nvPr/>
        </p:nvSpPr>
        <p:spPr>
          <a:xfrm>
            <a:off x="839788" y="5928895"/>
            <a:ext cx="5376280" cy="307777"/>
          </a:xfrm>
          <a:prstGeom prst="rect">
            <a:avLst/>
          </a:prstGeom>
          <a:noFill/>
        </p:spPr>
        <p:txBody>
          <a:bodyPr wrap="none" rtlCol="0">
            <a:spAutoFit/>
          </a:bodyPr>
          <a:lstStyle/>
          <a:p>
            <a:r>
              <a:rPr lang="de-DE" sz="1400" dirty="0"/>
              <a:t>Quelle: https://</a:t>
            </a:r>
            <a:r>
              <a:rPr lang="de-DE" sz="1400" dirty="0" err="1"/>
              <a:t>blockgeeks.com</a:t>
            </a:r>
            <a:r>
              <a:rPr lang="de-DE" sz="1400" dirty="0"/>
              <a:t>/</a:t>
            </a:r>
            <a:r>
              <a:rPr lang="de-DE" sz="1400" dirty="0" err="1"/>
              <a:t>guides</a:t>
            </a:r>
            <a:r>
              <a:rPr lang="de-DE" sz="1400" dirty="0"/>
              <a:t>/</a:t>
            </a:r>
            <a:r>
              <a:rPr lang="de-DE" sz="1400" dirty="0" err="1"/>
              <a:t>what</a:t>
            </a:r>
            <a:r>
              <a:rPr lang="de-DE" sz="1400" dirty="0"/>
              <a:t>-</a:t>
            </a:r>
            <a:r>
              <a:rPr lang="de-DE" sz="1400" dirty="0" err="1"/>
              <a:t>is</a:t>
            </a:r>
            <a:r>
              <a:rPr lang="de-DE" sz="1400" dirty="0"/>
              <a:t>-</a:t>
            </a:r>
            <a:r>
              <a:rPr lang="de-DE" sz="1400" dirty="0" err="1"/>
              <a:t>blockchain</a:t>
            </a:r>
            <a:r>
              <a:rPr lang="de-DE" sz="1400" dirty="0"/>
              <a:t>-technology/</a:t>
            </a:r>
          </a:p>
        </p:txBody>
      </p:sp>
    </p:spTree>
    <p:extLst>
      <p:ext uri="{BB962C8B-B14F-4D97-AF65-F5344CB8AC3E}">
        <p14:creationId xmlns:p14="http://schemas.microsoft.com/office/powerpoint/2010/main" val="3098053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719BEC-B2D9-4240-A1D1-82FB1583FF02}"/>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50F63F3F-5168-9948-A202-E8F0C6353C90}"/>
              </a:ext>
            </a:extLst>
          </p:cNvPr>
          <p:cNvSpPr>
            <a:spLocks noGrp="1"/>
          </p:cNvSpPr>
          <p:nvPr>
            <p:ph idx="1"/>
          </p:nvPr>
        </p:nvSpPr>
        <p:spPr/>
        <p:txBody>
          <a:bodyPr/>
          <a:lstStyle/>
          <a:p>
            <a:r>
              <a:rPr lang="de-DE" dirty="0"/>
              <a:t>Das technische Ökosystem ist in vielen Bereichen noch nicht vollständig ausgereift</a:t>
            </a:r>
          </a:p>
          <a:p>
            <a:r>
              <a:rPr lang="de-DE" dirty="0"/>
              <a:t>Es existieren noch wenige tragfähige Anwendungsfälle, bei denen das Potenzial von Blockchain voll zur Geltung kommt</a:t>
            </a:r>
          </a:p>
          <a:p>
            <a:r>
              <a:rPr lang="de-DE" dirty="0"/>
              <a:t>Rechtliche und regulatorische Fragestellungen sind in vielen Bereichen noch nicht abschließend geklärt</a:t>
            </a:r>
          </a:p>
        </p:txBody>
      </p:sp>
      <p:sp>
        <p:nvSpPr>
          <p:cNvPr id="4" name="Textfeld 3">
            <a:extLst>
              <a:ext uri="{FF2B5EF4-FFF2-40B4-BE49-F238E27FC236}">
                <a16:creationId xmlns:a16="http://schemas.microsoft.com/office/drawing/2014/main" id="{BF601E40-28A5-E64E-8651-3C87C4912AB6}"/>
              </a:ext>
            </a:extLst>
          </p:cNvPr>
          <p:cNvSpPr txBox="1"/>
          <p:nvPr/>
        </p:nvSpPr>
        <p:spPr>
          <a:xfrm>
            <a:off x="838200" y="5869186"/>
            <a:ext cx="10844507" cy="307777"/>
          </a:xfrm>
          <a:prstGeom prst="rect">
            <a:avLst/>
          </a:prstGeom>
          <a:noFill/>
        </p:spPr>
        <p:txBody>
          <a:bodyPr wrap="none" rtlCol="0">
            <a:spAutoFit/>
          </a:bodyPr>
          <a:lstStyle/>
          <a:p>
            <a:r>
              <a:rPr lang="de-DE" sz="1400" dirty="0"/>
              <a:t>Quelle: Blockchain-Technologie als Schlüssel für die Zukunft? – Prof. Dr. Hans Ulrich Buhl, Zahlungsverkehrssymposium 2017 Deutsche Bundesbank</a:t>
            </a:r>
          </a:p>
        </p:txBody>
      </p:sp>
    </p:spTree>
    <p:extLst>
      <p:ext uri="{BB962C8B-B14F-4D97-AF65-F5344CB8AC3E}">
        <p14:creationId xmlns:p14="http://schemas.microsoft.com/office/powerpoint/2010/main" val="401477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a16="http://schemas.microsoft.com/office/drawing/2014/main" id="{987DFDEC-C445-1E4D-8581-6B16A7EC18A0}"/>
              </a:ext>
            </a:extLst>
          </p:cNvPr>
          <p:cNvSpPr>
            <a:spLocks noGrp="1"/>
          </p:cNvSpPr>
          <p:nvPr>
            <p:ph idx="1"/>
          </p:nvPr>
        </p:nvSpPr>
        <p:spPr/>
        <p:txBody>
          <a:bodyPr/>
          <a:lstStyle/>
          <a:p>
            <a:r>
              <a:rPr lang="de-DE" dirty="0"/>
              <a:t>Potentiale aufdecken</a:t>
            </a:r>
          </a:p>
          <a:p>
            <a:pPr lvl="1"/>
            <a:r>
              <a:rPr lang="de-DE" dirty="0"/>
              <a:t>Energiesektor</a:t>
            </a:r>
          </a:p>
          <a:p>
            <a:pPr lvl="1"/>
            <a:r>
              <a:rPr lang="de-DE" dirty="0"/>
              <a:t>Transfer auf andere Bereiche möglich?</a:t>
            </a:r>
          </a:p>
          <a:p>
            <a:r>
              <a:rPr lang="de-DE" dirty="0"/>
              <a:t>Kriterienkatalog für den Einsatz von DLT entwickeln</a:t>
            </a:r>
          </a:p>
          <a:p>
            <a:r>
              <a:rPr lang="de-DE" dirty="0"/>
              <a:t>Ist / Soll Vergleich der Wertschöpfungskette</a:t>
            </a:r>
          </a:p>
          <a:p>
            <a:endParaRPr lang="de-DE" dirty="0"/>
          </a:p>
          <a:p>
            <a:endParaRPr lang="de-DE" dirty="0"/>
          </a:p>
        </p:txBody>
      </p:sp>
    </p:spTree>
    <p:extLst>
      <p:ext uri="{BB962C8B-B14F-4D97-AF65-F5344CB8AC3E}">
        <p14:creationId xmlns:p14="http://schemas.microsoft.com/office/powerpoint/2010/main" val="2437228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Vorgehensweise</a:t>
            </a:r>
          </a:p>
        </p:txBody>
      </p:sp>
      <p:sp>
        <p:nvSpPr>
          <p:cNvPr id="9" name="Inhaltsplatzhalter 8">
            <a:extLst>
              <a:ext uri="{FF2B5EF4-FFF2-40B4-BE49-F238E27FC236}">
                <a16:creationId xmlns:a16="http://schemas.microsoft.com/office/drawing/2014/main" id="{35526CC4-D7E1-704C-BFA0-B71683D33728}"/>
              </a:ext>
            </a:extLst>
          </p:cNvPr>
          <p:cNvSpPr>
            <a:spLocks noGrp="1"/>
          </p:cNvSpPr>
          <p:nvPr>
            <p:ph idx="1"/>
          </p:nvPr>
        </p:nvSpPr>
        <p:spPr/>
        <p:txBody>
          <a:bodyPr/>
          <a:lstStyle/>
          <a:p>
            <a:r>
              <a:rPr lang="de-DE"/>
              <a:t>Entwicklung Lösungskonzept</a:t>
            </a:r>
          </a:p>
          <a:p>
            <a:pPr lvl="1"/>
            <a:r>
              <a:rPr lang="de-DE"/>
              <a:t>Design Thinking</a:t>
            </a:r>
          </a:p>
          <a:p>
            <a:r>
              <a:rPr lang="de-DE"/>
              <a:t>Evaluation Lösungskonzept</a:t>
            </a:r>
          </a:p>
          <a:p>
            <a:pPr lvl="1"/>
            <a:r>
              <a:rPr lang="de-DE"/>
              <a:t>Prototyping</a:t>
            </a:r>
          </a:p>
          <a:p>
            <a:r>
              <a:rPr lang="de-DE"/>
              <a:t>Auswertung Lösungskonzept</a:t>
            </a:r>
          </a:p>
          <a:p>
            <a:pPr lvl="1"/>
            <a:r>
              <a:rPr lang="de-DE"/>
              <a:t>Interviews</a:t>
            </a:r>
          </a:p>
          <a:p>
            <a:endParaRPr lang="de-DE" dirty="0"/>
          </a:p>
        </p:txBody>
      </p:sp>
    </p:spTree>
    <p:extLst>
      <p:ext uri="{BB962C8B-B14F-4D97-AF65-F5344CB8AC3E}">
        <p14:creationId xmlns:p14="http://schemas.microsoft.com/office/powerpoint/2010/main" val="281272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Vorgehensweise – Design </a:t>
            </a:r>
            <a:r>
              <a:rPr lang="de-DE" dirty="0" err="1"/>
              <a:t>Thinking</a:t>
            </a:r>
            <a:endParaRPr lang="de-DE" dirty="0"/>
          </a:p>
        </p:txBody>
      </p:sp>
      <p:pic>
        <p:nvPicPr>
          <p:cNvPr id="7" name="Inhaltsplatzhalter 6">
            <a:extLst>
              <a:ext uri="{FF2B5EF4-FFF2-40B4-BE49-F238E27FC236}">
                <a16:creationId xmlns:a16="http://schemas.microsoft.com/office/drawing/2014/main" id="{05FDEC61-0D5D-A343-8BBD-BE12388345B8}"/>
              </a:ext>
            </a:extLst>
          </p:cNvPr>
          <p:cNvPicPr>
            <a:picLocks noGrp="1" noChangeAspect="1"/>
          </p:cNvPicPr>
          <p:nvPr>
            <p:ph idx="1"/>
          </p:nvPr>
        </p:nvPicPr>
        <p:blipFill>
          <a:blip r:embed="rId3"/>
          <a:stretch>
            <a:fillRect/>
          </a:stretch>
        </p:blipFill>
        <p:spPr>
          <a:xfrm>
            <a:off x="2533650" y="2413794"/>
            <a:ext cx="7124700" cy="3175000"/>
          </a:xfrm>
        </p:spPr>
      </p:pic>
    </p:spTree>
    <p:extLst>
      <p:ext uri="{BB962C8B-B14F-4D97-AF65-F5344CB8AC3E}">
        <p14:creationId xmlns:p14="http://schemas.microsoft.com/office/powerpoint/2010/main" val="3542314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55BFF7D-5FD2-4241-AF84-853E834B0978}"/>
              </a:ext>
            </a:extLst>
          </p:cNvPr>
          <p:cNvSpPr>
            <a:spLocks noGrp="1"/>
          </p:cNvSpPr>
          <p:nvPr>
            <p:ph type="title"/>
          </p:nvPr>
        </p:nvSpPr>
        <p:spPr/>
        <p:txBody>
          <a:bodyPr/>
          <a:lstStyle/>
          <a:p>
            <a:r>
              <a:rPr lang="de-DE"/>
              <a:t>Agenda</a:t>
            </a:r>
            <a:endParaRPr lang="de-DE" dirty="0"/>
          </a:p>
        </p:txBody>
      </p:sp>
      <p:sp>
        <p:nvSpPr>
          <p:cNvPr id="3" name="Inhaltsplatzhalter 2">
            <a:extLst>
              <a:ext uri="{FF2B5EF4-FFF2-40B4-BE49-F238E27FC236}">
                <a16:creationId xmlns:a16="http://schemas.microsoft.com/office/drawing/2014/main" id="{41C87EC8-867D-6446-ABB4-2F4A1A4F0BBB}"/>
              </a:ext>
            </a:extLst>
          </p:cNvPr>
          <p:cNvSpPr>
            <a:spLocks noGrp="1"/>
          </p:cNvSpPr>
          <p:nvPr>
            <p:ph idx="1"/>
          </p:nvPr>
        </p:nvSpPr>
        <p:spPr/>
        <p:txBody>
          <a:bodyPr/>
          <a:lstStyle/>
          <a:p>
            <a:r>
              <a:rPr lang="de-DE"/>
              <a:t>Motivation</a:t>
            </a:r>
          </a:p>
          <a:p>
            <a:r>
              <a:rPr lang="de-DE"/>
              <a:t>Problemstellung</a:t>
            </a:r>
          </a:p>
          <a:p>
            <a:r>
              <a:rPr lang="de-DE"/>
              <a:t>Ziele</a:t>
            </a:r>
          </a:p>
          <a:p>
            <a:r>
              <a:rPr lang="de-DE"/>
              <a:t>Vorgehensweise</a:t>
            </a:r>
          </a:p>
          <a:p>
            <a:r>
              <a:rPr lang="de-DE"/>
              <a:t>Zeitplan</a:t>
            </a:r>
            <a:endParaRPr lang="de-DE" dirty="0"/>
          </a:p>
        </p:txBody>
      </p:sp>
    </p:spTree>
    <p:extLst>
      <p:ext uri="{BB962C8B-B14F-4D97-AF65-F5344CB8AC3E}">
        <p14:creationId xmlns:p14="http://schemas.microsoft.com/office/powerpoint/2010/main" val="15518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BBB358-1CA4-344D-A377-9FDB3C7B4A57}"/>
              </a:ext>
            </a:extLst>
          </p:cNvPr>
          <p:cNvSpPr>
            <a:spLocks noGrp="1"/>
          </p:cNvSpPr>
          <p:nvPr>
            <p:ph type="title"/>
          </p:nvPr>
        </p:nvSpPr>
        <p:spPr/>
        <p:txBody>
          <a:bodyPr/>
          <a:lstStyle/>
          <a:p>
            <a:r>
              <a:rPr lang="de-DE" dirty="0"/>
              <a:t>Vorgehensweise – </a:t>
            </a:r>
            <a:r>
              <a:rPr lang="de-DE" dirty="0" err="1"/>
              <a:t>Prototyping</a:t>
            </a:r>
            <a:endParaRPr lang="de-DE" dirty="0"/>
          </a:p>
        </p:txBody>
      </p:sp>
      <p:pic>
        <p:nvPicPr>
          <p:cNvPr id="5" name="Inhaltsplatzhalter 4">
            <a:extLst>
              <a:ext uri="{FF2B5EF4-FFF2-40B4-BE49-F238E27FC236}">
                <a16:creationId xmlns:a16="http://schemas.microsoft.com/office/drawing/2014/main" id="{B2A8B333-BDD1-D446-B2AB-C05F841FB6FA}"/>
              </a:ext>
            </a:extLst>
          </p:cNvPr>
          <p:cNvPicPr>
            <a:picLocks noGrp="1" noChangeAspect="1"/>
          </p:cNvPicPr>
          <p:nvPr>
            <p:ph idx="1"/>
          </p:nvPr>
        </p:nvPicPr>
        <p:blipFill>
          <a:blip r:embed="rId2"/>
          <a:stretch>
            <a:fillRect/>
          </a:stretch>
        </p:blipFill>
        <p:spPr>
          <a:xfrm>
            <a:off x="1977281" y="1825625"/>
            <a:ext cx="8237438" cy="4351338"/>
          </a:xfrm>
        </p:spPr>
      </p:pic>
    </p:spTree>
    <p:extLst>
      <p:ext uri="{BB962C8B-B14F-4D97-AF65-F5344CB8AC3E}">
        <p14:creationId xmlns:p14="http://schemas.microsoft.com/office/powerpoint/2010/main" val="1995773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Zeitplan</a:t>
            </a:r>
          </a:p>
        </p:txBody>
      </p:sp>
      <p:sp>
        <p:nvSpPr>
          <p:cNvPr id="3" name="Inhaltsplatzhalter 2">
            <a:extLst>
              <a:ext uri="{FF2B5EF4-FFF2-40B4-BE49-F238E27FC236}">
                <a16:creationId xmlns:a16="http://schemas.microsoft.com/office/drawing/2014/main" id="{987DFDEC-C445-1E4D-8581-6B16A7EC18A0}"/>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3024526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DF346A-F61A-134F-8668-BC0661D81A54}"/>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26697B8F-417B-234F-ABE5-98B280F9FC8C}"/>
              </a:ext>
            </a:extLst>
          </p:cNvPr>
          <p:cNvSpPr>
            <a:spLocks noGrp="1"/>
          </p:cNvSpPr>
          <p:nvPr>
            <p:ph idx="1"/>
          </p:nvPr>
        </p:nvSpPr>
        <p:spPr/>
        <p:txBody>
          <a:bodyPr/>
          <a:lstStyle/>
          <a:p>
            <a:r>
              <a:rPr lang="de-DE" dirty="0"/>
              <a:t>„Blockchain ist eine Technologie, deren Möglichkeiten unsere Vorstellungskraft derzeit noch übersteigen“ – Sven </a:t>
            </a:r>
            <a:r>
              <a:rPr lang="de-DE" dirty="0" err="1"/>
              <a:t>Korschinowski</a:t>
            </a:r>
            <a:r>
              <a:rPr lang="de-DE" dirty="0"/>
              <a:t>, Partner KPMG</a:t>
            </a:r>
          </a:p>
          <a:p>
            <a:r>
              <a:rPr lang="de-DE" dirty="0"/>
              <a:t>„Erste Ripple-Echtzeitüberweisung von Kanada nach Deutschland: Bank nutzt Blockchain-SAP-Technologie“ – IT Finanzmagazin, Juli 2016</a:t>
            </a:r>
          </a:p>
          <a:p>
            <a:r>
              <a:rPr lang="de-DE" dirty="0"/>
              <a:t>3 Literatureinträge auf Wikipedia</a:t>
            </a:r>
          </a:p>
          <a:p>
            <a:endParaRPr lang="de-DE" dirty="0"/>
          </a:p>
          <a:p>
            <a:endParaRPr lang="de-DE" dirty="0"/>
          </a:p>
        </p:txBody>
      </p:sp>
    </p:spTree>
    <p:extLst>
      <p:ext uri="{BB962C8B-B14F-4D97-AF65-F5344CB8AC3E}">
        <p14:creationId xmlns:p14="http://schemas.microsoft.com/office/powerpoint/2010/main" val="1280703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73A03E7-EF3F-B943-9176-191CF2C7E970}"/>
              </a:ext>
            </a:extLst>
          </p:cNvPr>
          <p:cNvSpPr>
            <a:spLocks noGrp="1"/>
          </p:cNvSpPr>
          <p:nvPr>
            <p:ph type="title"/>
          </p:nvPr>
        </p:nvSpPr>
        <p:spPr/>
        <p:txBody>
          <a:bodyPr/>
          <a:lstStyle/>
          <a:p>
            <a:r>
              <a:rPr lang="de-DE" dirty="0"/>
              <a:t>Motivation - </a:t>
            </a:r>
            <a:r>
              <a:rPr lang="de-DE" dirty="0" err="1"/>
              <a:t>Disruptive</a:t>
            </a:r>
            <a:r>
              <a:rPr lang="de-DE" dirty="0"/>
              <a:t> Technologie</a:t>
            </a:r>
          </a:p>
        </p:txBody>
      </p:sp>
      <p:pic>
        <p:nvPicPr>
          <p:cNvPr id="7" name="Inhaltsplatzhalter 6">
            <a:extLst>
              <a:ext uri="{FF2B5EF4-FFF2-40B4-BE49-F238E27FC236}">
                <a16:creationId xmlns:a16="http://schemas.microsoft.com/office/drawing/2014/main" id="{60BECEB5-FEB9-7746-9815-1B42C642F4E5}"/>
              </a:ext>
            </a:extLst>
          </p:cNvPr>
          <p:cNvPicPr>
            <a:picLocks noGrp="1" noChangeAspect="1"/>
          </p:cNvPicPr>
          <p:nvPr>
            <p:ph sz="half" idx="1"/>
          </p:nvPr>
        </p:nvPicPr>
        <p:blipFill>
          <a:blip r:embed="rId3"/>
          <a:stretch>
            <a:fillRect/>
          </a:stretch>
        </p:blipFill>
        <p:spPr>
          <a:xfrm>
            <a:off x="1022730" y="1825625"/>
            <a:ext cx="4812539" cy="4351338"/>
          </a:xfrm>
          <a:prstGeom prst="rect">
            <a:avLst/>
          </a:prstGeom>
        </p:spPr>
      </p:pic>
      <p:pic>
        <p:nvPicPr>
          <p:cNvPr id="8" name="Inhaltsplatzhalter 7">
            <a:extLst>
              <a:ext uri="{FF2B5EF4-FFF2-40B4-BE49-F238E27FC236}">
                <a16:creationId xmlns:a16="http://schemas.microsoft.com/office/drawing/2014/main" id="{2383E3C6-F63A-1C4D-92DE-021100F89D8F}"/>
              </a:ext>
            </a:extLst>
          </p:cNvPr>
          <p:cNvPicPr>
            <a:picLocks noGrp="1" noChangeAspect="1"/>
          </p:cNvPicPr>
          <p:nvPr>
            <p:ph sz="half" idx="2"/>
          </p:nvPr>
        </p:nvPicPr>
        <p:blipFill>
          <a:blip r:embed="rId4"/>
          <a:stretch>
            <a:fillRect/>
          </a:stretch>
        </p:blipFill>
        <p:spPr>
          <a:xfrm>
            <a:off x="6172200" y="1858486"/>
            <a:ext cx="5181600" cy="4285615"/>
          </a:xfrm>
          <a:prstGeom prst="rect">
            <a:avLst/>
          </a:prstGeom>
        </p:spPr>
      </p:pic>
    </p:spTree>
    <p:extLst>
      <p:ext uri="{BB962C8B-B14F-4D97-AF65-F5344CB8AC3E}">
        <p14:creationId xmlns:p14="http://schemas.microsoft.com/office/powerpoint/2010/main" val="3487345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8A5C0A-DAFD-604D-BC9D-5E89EE7226AA}"/>
              </a:ext>
            </a:extLst>
          </p:cNvPr>
          <p:cNvSpPr>
            <a:spLocks noGrp="1"/>
          </p:cNvSpPr>
          <p:nvPr>
            <p:ph type="title"/>
          </p:nvPr>
        </p:nvSpPr>
        <p:spPr/>
        <p:txBody>
          <a:bodyPr/>
          <a:lstStyle/>
          <a:p>
            <a:r>
              <a:rPr lang="de-DE" dirty="0"/>
              <a:t>Motivation - </a:t>
            </a:r>
            <a:r>
              <a:rPr lang="de-DE" dirty="0" err="1"/>
              <a:t>Disruptive</a:t>
            </a:r>
            <a:r>
              <a:rPr lang="de-DE" dirty="0"/>
              <a:t> Technologie</a:t>
            </a:r>
          </a:p>
        </p:txBody>
      </p:sp>
      <p:pic>
        <p:nvPicPr>
          <p:cNvPr id="5" name="Inhaltsplatzhalter 4">
            <a:extLst>
              <a:ext uri="{FF2B5EF4-FFF2-40B4-BE49-F238E27FC236}">
                <a16:creationId xmlns:a16="http://schemas.microsoft.com/office/drawing/2014/main" id="{5E40892E-C4EE-184C-B547-ED2ABFC5673E}"/>
              </a:ext>
            </a:extLst>
          </p:cNvPr>
          <p:cNvPicPr>
            <a:picLocks noGrp="1" noChangeAspect="1"/>
          </p:cNvPicPr>
          <p:nvPr>
            <p:ph sz="half" idx="1"/>
          </p:nvPr>
        </p:nvPicPr>
        <p:blipFill>
          <a:blip r:embed="rId3"/>
          <a:stretch>
            <a:fillRect/>
          </a:stretch>
        </p:blipFill>
        <p:spPr>
          <a:xfrm>
            <a:off x="838200" y="1981280"/>
            <a:ext cx="5181600" cy="4040028"/>
          </a:xfrm>
          <a:prstGeom prst="rect">
            <a:avLst/>
          </a:prstGeom>
        </p:spPr>
      </p:pic>
      <p:pic>
        <p:nvPicPr>
          <p:cNvPr id="8" name="Inhaltsplatzhalter 7">
            <a:extLst>
              <a:ext uri="{FF2B5EF4-FFF2-40B4-BE49-F238E27FC236}">
                <a16:creationId xmlns:a16="http://schemas.microsoft.com/office/drawing/2014/main" id="{F1288102-856E-B046-B988-8DF284573935}"/>
              </a:ext>
            </a:extLst>
          </p:cNvPr>
          <p:cNvPicPr>
            <a:picLocks noGrp="1" noChangeAspect="1"/>
          </p:cNvPicPr>
          <p:nvPr>
            <p:ph sz="half" idx="2"/>
          </p:nvPr>
        </p:nvPicPr>
        <p:blipFill>
          <a:blip r:embed="rId4"/>
          <a:stretch>
            <a:fillRect/>
          </a:stretch>
        </p:blipFill>
        <p:spPr>
          <a:xfrm>
            <a:off x="8329357" y="1825625"/>
            <a:ext cx="867286" cy="4351338"/>
          </a:xfrm>
          <a:prstGeom prst="rect">
            <a:avLst/>
          </a:prstGeom>
        </p:spPr>
      </p:pic>
    </p:spTree>
    <p:extLst>
      <p:ext uri="{BB962C8B-B14F-4D97-AF65-F5344CB8AC3E}">
        <p14:creationId xmlns:p14="http://schemas.microsoft.com/office/powerpoint/2010/main" val="2881110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CBF858-F81F-0C4F-A064-2873C510418B}"/>
              </a:ext>
            </a:extLst>
          </p:cNvPr>
          <p:cNvSpPr>
            <a:spLocks noGrp="1"/>
          </p:cNvSpPr>
          <p:nvPr>
            <p:ph type="title"/>
          </p:nvPr>
        </p:nvSpPr>
        <p:spPr/>
        <p:txBody>
          <a:bodyPr/>
          <a:lstStyle/>
          <a:p>
            <a:r>
              <a:rPr lang="de-DE" dirty="0"/>
              <a:t>Motivation – Hype?</a:t>
            </a:r>
          </a:p>
        </p:txBody>
      </p:sp>
      <p:pic>
        <p:nvPicPr>
          <p:cNvPr id="9" name="Inhaltsplatzhalter 8">
            <a:extLst>
              <a:ext uri="{FF2B5EF4-FFF2-40B4-BE49-F238E27FC236}">
                <a16:creationId xmlns:a16="http://schemas.microsoft.com/office/drawing/2014/main" id="{C61E9D58-6CB1-1844-8C39-E58D75F2CF93}"/>
              </a:ext>
            </a:extLst>
          </p:cNvPr>
          <p:cNvPicPr>
            <a:picLocks noGrp="1" noChangeAspect="1"/>
          </p:cNvPicPr>
          <p:nvPr>
            <p:ph idx="1"/>
          </p:nvPr>
        </p:nvPicPr>
        <p:blipFill>
          <a:blip r:embed="rId3"/>
          <a:stretch>
            <a:fillRect/>
          </a:stretch>
        </p:blipFill>
        <p:spPr>
          <a:xfrm>
            <a:off x="2691963" y="1825625"/>
            <a:ext cx="6808074" cy="4351338"/>
          </a:xfrm>
        </p:spPr>
      </p:pic>
    </p:spTree>
    <p:extLst>
      <p:ext uri="{BB962C8B-B14F-4D97-AF65-F5344CB8AC3E}">
        <p14:creationId xmlns:p14="http://schemas.microsoft.com/office/powerpoint/2010/main" val="276876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FA9D12-3417-B044-B067-ABF27FD4FE8B}"/>
              </a:ext>
            </a:extLst>
          </p:cNvPr>
          <p:cNvSpPr>
            <a:spLocks noGrp="1"/>
          </p:cNvSpPr>
          <p:nvPr>
            <p:ph type="title"/>
          </p:nvPr>
        </p:nvSpPr>
        <p:spPr/>
        <p:txBody>
          <a:bodyPr/>
          <a:lstStyle/>
          <a:p>
            <a:r>
              <a:rPr lang="de-DE" dirty="0"/>
              <a:t>Motivation - Dezentralisierung</a:t>
            </a:r>
          </a:p>
        </p:txBody>
      </p:sp>
      <p:pic>
        <p:nvPicPr>
          <p:cNvPr id="5" name="Inhaltsplatzhalter 4">
            <a:extLst>
              <a:ext uri="{FF2B5EF4-FFF2-40B4-BE49-F238E27FC236}">
                <a16:creationId xmlns:a16="http://schemas.microsoft.com/office/drawing/2014/main" id="{297AA8B2-32EE-ED49-A9C8-A5911FDC4E68}"/>
              </a:ext>
            </a:extLst>
          </p:cNvPr>
          <p:cNvPicPr>
            <a:picLocks noGrp="1" noChangeAspect="1"/>
          </p:cNvPicPr>
          <p:nvPr>
            <p:ph sz="half" idx="1"/>
          </p:nvPr>
        </p:nvPicPr>
        <p:blipFill>
          <a:blip r:embed="rId3"/>
          <a:stretch>
            <a:fillRect/>
          </a:stretch>
        </p:blipFill>
        <p:spPr>
          <a:xfrm>
            <a:off x="1656555" y="1825625"/>
            <a:ext cx="3544890" cy="4351338"/>
          </a:xfrm>
          <a:prstGeom prst="rect">
            <a:avLst/>
          </a:prstGeom>
        </p:spPr>
      </p:pic>
      <p:pic>
        <p:nvPicPr>
          <p:cNvPr id="6" name="Inhaltsplatzhalter 5">
            <a:extLst>
              <a:ext uri="{FF2B5EF4-FFF2-40B4-BE49-F238E27FC236}">
                <a16:creationId xmlns:a16="http://schemas.microsoft.com/office/drawing/2014/main" id="{5650477A-1612-E94C-8302-7F2B81A737CB}"/>
              </a:ext>
            </a:extLst>
          </p:cNvPr>
          <p:cNvPicPr>
            <a:picLocks noGrp="1" noChangeAspect="1"/>
          </p:cNvPicPr>
          <p:nvPr>
            <p:ph sz="half" idx="2"/>
          </p:nvPr>
        </p:nvPicPr>
        <p:blipFill>
          <a:blip r:embed="rId4"/>
          <a:stretch>
            <a:fillRect/>
          </a:stretch>
        </p:blipFill>
        <p:spPr>
          <a:xfrm>
            <a:off x="7057436" y="1825625"/>
            <a:ext cx="3411127" cy="4351338"/>
          </a:xfrm>
          <a:prstGeom prst="rect">
            <a:avLst/>
          </a:prstGeom>
        </p:spPr>
      </p:pic>
    </p:spTree>
    <p:extLst>
      <p:ext uri="{BB962C8B-B14F-4D97-AF65-F5344CB8AC3E}">
        <p14:creationId xmlns:p14="http://schemas.microsoft.com/office/powerpoint/2010/main" val="1343456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CBF858-F81F-0C4F-A064-2873C510418B}"/>
              </a:ext>
            </a:extLst>
          </p:cNvPr>
          <p:cNvSpPr>
            <a:spLocks noGrp="1"/>
          </p:cNvSpPr>
          <p:nvPr>
            <p:ph type="title"/>
          </p:nvPr>
        </p:nvSpPr>
        <p:spPr/>
        <p:txBody>
          <a:bodyPr/>
          <a:lstStyle/>
          <a:p>
            <a:r>
              <a:rPr lang="de-DE" dirty="0"/>
              <a:t>Motivation – Status Quo</a:t>
            </a:r>
          </a:p>
        </p:txBody>
      </p:sp>
      <p:pic>
        <p:nvPicPr>
          <p:cNvPr id="9" name="Inhaltsplatzhalter 8">
            <a:extLst>
              <a:ext uri="{FF2B5EF4-FFF2-40B4-BE49-F238E27FC236}">
                <a16:creationId xmlns:a16="http://schemas.microsoft.com/office/drawing/2014/main" id="{E024EDB5-6042-8B44-92E3-6F213E0C2B79}"/>
              </a:ext>
            </a:extLst>
          </p:cNvPr>
          <p:cNvPicPr>
            <a:picLocks noGrp="1" noChangeAspect="1"/>
          </p:cNvPicPr>
          <p:nvPr>
            <p:ph idx="1"/>
          </p:nvPr>
        </p:nvPicPr>
        <p:blipFill>
          <a:blip r:embed="rId3"/>
          <a:stretch>
            <a:fillRect/>
          </a:stretch>
        </p:blipFill>
        <p:spPr>
          <a:xfrm>
            <a:off x="2216768" y="1825625"/>
            <a:ext cx="7758464" cy="4351338"/>
          </a:xfrm>
        </p:spPr>
      </p:pic>
    </p:spTree>
    <p:extLst>
      <p:ext uri="{BB962C8B-B14F-4D97-AF65-F5344CB8AC3E}">
        <p14:creationId xmlns:p14="http://schemas.microsoft.com/office/powerpoint/2010/main" val="155243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EDF115-637F-B845-B0C9-40E4BA981F8A}"/>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987DFDEC-C445-1E4D-8581-6B16A7EC18A0}"/>
              </a:ext>
            </a:extLst>
          </p:cNvPr>
          <p:cNvSpPr>
            <a:spLocks noGrp="1"/>
          </p:cNvSpPr>
          <p:nvPr>
            <p:ph idx="1"/>
          </p:nvPr>
        </p:nvSpPr>
        <p:spPr/>
        <p:txBody>
          <a:bodyPr>
            <a:normAutofit/>
          </a:bodyPr>
          <a:lstStyle/>
          <a:p>
            <a:r>
              <a:rPr lang="de-DE" dirty="0" err="1"/>
              <a:t>Use</a:t>
            </a:r>
            <a:r>
              <a:rPr lang="de-DE" dirty="0"/>
              <a:t> Cases</a:t>
            </a:r>
          </a:p>
          <a:p>
            <a:pPr lvl="1"/>
            <a:r>
              <a:rPr lang="de-DE" dirty="0"/>
              <a:t>Finanzbranche</a:t>
            </a:r>
          </a:p>
          <a:p>
            <a:pPr lvl="1"/>
            <a:r>
              <a:rPr lang="de-DE" dirty="0"/>
              <a:t>Internet </a:t>
            </a:r>
            <a:r>
              <a:rPr lang="de-DE" dirty="0" err="1"/>
              <a:t>of</a:t>
            </a:r>
            <a:r>
              <a:rPr lang="de-DE" dirty="0"/>
              <a:t> Things</a:t>
            </a:r>
          </a:p>
          <a:p>
            <a:pPr lvl="1"/>
            <a:r>
              <a:rPr lang="de-DE" dirty="0"/>
              <a:t>Energiewirtschaft</a:t>
            </a:r>
          </a:p>
          <a:p>
            <a:pPr lvl="1"/>
            <a:r>
              <a:rPr lang="de-DE" dirty="0"/>
              <a:t>DAO</a:t>
            </a:r>
          </a:p>
          <a:p>
            <a:pPr lvl="1"/>
            <a:r>
              <a:rPr lang="de-DE" dirty="0"/>
              <a:t>Öffentlicher Sektor</a:t>
            </a:r>
          </a:p>
          <a:p>
            <a:pPr lvl="1"/>
            <a:r>
              <a:rPr lang="de-DE" dirty="0"/>
              <a:t>Data Storage &amp; Analysis</a:t>
            </a:r>
          </a:p>
          <a:p>
            <a:pPr lvl="1"/>
            <a:r>
              <a:rPr lang="de-DE" dirty="0"/>
              <a:t>Supply Chain</a:t>
            </a:r>
          </a:p>
          <a:p>
            <a:endParaRPr lang="de-DE" dirty="0"/>
          </a:p>
          <a:p>
            <a:endParaRPr lang="de-DE" dirty="0"/>
          </a:p>
        </p:txBody>
      </p:sp>
    </p:spTree>
    <p:extLst>
      <p:ext uri="{BB962C8B-B14F-4D97-AF65-F5344CB8AC3E}">
        <p14:creationId xmlns:p14="http://schemas.microsoft.com/office/powerpoint/2010/main" val="364280434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822</Words>
  <Application>Microsoft Macintosh PowerPoint</Application>
  <PresentationFormat>Breitbild</PresentationFormat>
  <Paragraphs>128</Paragraphs>
  <Slides>21</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21</vt:i4>
      </vt:variant>
    </vt:vector>
  </HeadingPairs>
  <TitlesOfParts>
    <vt:vector size="25" baseType="lpstr">
      <vt:lpstr>Arial</vt:lpstr>
      <vt:lpstr>Calibri</vt:lpstr>
      <vt:lpstr>Calibri Light</vt:lpstr>
      <vt:lpstr>Office</vt:lpstr>
      <vt:lpstr>Potenziale für den Einsatz von Blockchain Technologie in der Energiewirtschaft</vt:lpstr>
      <vt:lpstr>Agenda</vt:lpstr>
      <vt:lpstr>Motivation</vt:lpstr>
      <vt:lpstr>Motivation - Disruptive Technologie</vt:lpstr>
      <vt:lpstr>Motivation - Disruptive Technologie</vt:lpstr>
      <vt:lpstr>Motivation – Hype?</vt:lpstr>
      <vt:lpstr>Motivation - Dezentralisierung</vt:lpstr>
      <vt:lpstr>Motivation – Status Quo</vt:lpstr>
      <vt:lpstr>Motivation</vt:lpstr>
      <vt:lpstr>Motivation</vt:lpstr>
      <vt:lpstr>Motivation - Energiewirtschaft</vt:lpstr>
      <vt:lpstr>Motivation – Energiewirtschaft</vt:lpstr>
      <vt:lpstr>Problemstellung</vt:lpstr>
      <vt:lpstr>Problemstellung</vt:lpstr>
      <vt:lpstr>Problemstellung</vt:lpstr>
      <vt:lpstr>Problemstellung</vt:lpstr>
      <vt:lpstr>Ziele</vt:lpstr>
      <vt:lpstr>Vorgehensweise</vt:lpstr>
      <vt:lpstr>Vorgehensweise – Design Thinking</vt:lpstr>
      <vt:lpstr>Vorgehensweise – Prototyping</vt:lpstr>
      <vt:lpstr>Zeitplan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dc:title>
  <dc:creator>Nils Lutz</dc:creator>
  <cp:lastModifiedBy>Nils Lutz</cp:lastModifiedBy>
  <cp:revision>28</cp:revision>
  <dcterms:created xsi:type="dcterms:W3CDTF">2018-05-19T08:48:27Z</dcterms:created>
  <dcterms:modified xsi:type="dcterms:W3CDTF">2018-05-23T15:52:25Z</dcterms:modified>
</cp:coreProperties>
</file>